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0AFB3F2-ECE8-4D2C-8C27-32C4F9144C48}">
  <a:tblStyle styleId="{D0AFB3F2-ECE8-4D2C-8C27-32C4F9144C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c581538d6_0_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cc581538d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c581538d6_0_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c581538d6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c581538d6_0_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c581538d6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c581538d6_0_2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c581538d6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cc581538d6_0_1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cc581538d6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Overall, gains in 2020 improved as compared to 2019’s.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c581538d6_0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c581538d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Overall, gains in 2020 improved as compared to 2019’s.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e4ecd812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e4ecd81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c581538d6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c581538d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Overall, gains in 2020 improved as compared to 2019’s.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c581538d6_0_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c581538d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Overall, gains in 2020 improved as compared to 2019’s.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c581538d6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c581538d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18063" y="805650"/>
            <a:ext cx="7507875" cy="3532200"/>
          </a:xfrm>
          <a:custGeom>
            <a:rect b="b" l="l" r="r" t="t"/>
            <a:pathLst>
              <a:path extrusionOk="0" h="141288" w="300315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cap="flat" cmpd="sng" w="152400">
            <a:solidFill>
              <a:schemeClr val="lt1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2296350" y="1991850"/>
            <a:ext cx="45513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inverse">
  <p:cSld name="BLANK_1">
    <p:bg>
      <p:bgPr>
        <a:solidFill>
          <a:schemeClr val="dk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558125" y="550425"/>
            <a:ext cx="8028198" cy="4042637"/>
          </a:xfrm>
          <a:custGeom>
            <a:rect b="b" l="l" r="r" t="t"/>
            <a:pathLst>
              <a:path extrusionOk="0" h="183798" w="344965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cap="flat" cmpd="sng" w="76200">
            <a:solidFill>
              <a:schemeClr val="lt1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818063" y="805650"/>
            <a:ext cx="7507875" cy="3532200"/>
          </a:xfrm>
          <a:custGeom>
            <a:rect b="b" l="l" r="r" t="t"/>
            <a:pathLst>
              <a:path extrusionOk="0" h="141288" w="300315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cap="flat" cmpd="sng" w="76200">
            <a:solidFill>
              <a:schemeClr val="lt1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1933200" y="2189999"/>
            <a:ext cx="5277600" cy="44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2505901"/>
            <a:ext cx="77724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-125" y="4337850"/>
            <a:ext cx="9144000" cy="8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818063" y="805650"/>
            <a:ext cx="7507875" cy="3532200"/>
          </a:xfrm>
          <a:custGeom>
            <a:rect b="b" l="l" r="r" t="t"/>
            <a:pathLst>
              <a:path extrusionOk="0" h="141288" w="300315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037600" y="2161800"/>
            <a:ext cx="50688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600"/>
              </a:spcBef>
              <a:spcAft>
                <a:spcPts val="0"/>
              </a:spcAft>
              <a:buSzPts val="1800"/>
              <a:buChar char="⊡"/>
              <a:defRPr i="1" sz="1800">
                <a:solidFill>
                  <a:srgbClr val="CCCCCC"/>
                </a:solidFill>
              </a:defRPr>
            </a:lvl1pPr>
            <a:lvl2pPr indent="-342900" lvl="1" marL="914400" rtl="0" algn="ctr">
              <a:spcBef>
                <a:spcPts val="0"/>
              </a:spcBef>
              <a:spcAft>
                <a:spcPts val="0"/>
              </a:spcAft>
              <a:buSzPts val="1800"/>
              <a:buChar char="□"/>
              <a:defRPr i="1" sz="1800">
                <a:solidFill>
                  <a:srgbClr val="CCCCCC"/>
                </a:solidFill>
              </a:defRPr>
            </a:lvl2pPr>
            <a:lvl3pPr indent="-342900" lvl="2" marL="13716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 sz="1800">
                <a:solidFill>
                  <a:srgbClr val="CCCCCC"/>
                </a:solidFill>
              </a:defRPr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>
                <a:solidFill>
                  <a:srgbClr val="CCCCCC"/>
                </a:solidFill>
              </a:defRPr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>
                <a:solidFill>
                  <a:srgbClr val="CCCCCC"/>
                </a:solidFill>
              </a:defRPr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■"/>
              <a:defRPr i="1">
                <a:solidFill>
                  <a:srgbClr val="CCCCCC"/>
                </a:solidFill>
              </a:defRPr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  <a:defRPr i="1">
                <a:solidFill>
                  <a:srgbClr val="CCCCCC"/>
                </a:solidFill>
              </a:defRPr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○"/>
              <a:defRPr i="1">
                <a:solidFill>
                  <a:srgbClr val="CCCCCC"/>
                </a:solidFill>
              </a:defRPr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■"/>
              <a:defRPr i="1">
                <a:solidFill>
                  <a:srgbClr val="CCCCCC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3853200" y="293593"/>
            <a:ext cx="14376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-125" y="4337850"/>
            <a:ext cx="9144000" cy="8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259950" y="274275"/>
            <a:ext cx="8624125" cy="4594950"/>
          </a:xfrm>
          <a:custGeom>
            <a:rect b="b" l="l" r="r" t="t"/>
            <a:pathLst>
              <a:path extrusionOk="0" h="183798" w="344965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6650" y="950850"/>
            <a:ext cx="7310700" cy="32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⊡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259950" y="274275"/>
            <a:ext cx="8624125" cy="4594950"/>
          </a:xfrm>
          <a:custGeom>
            <a:rect b="b" l="l" r="r" t="t"/>
            <a:pathLst>
              <a:path extrusionOk="0" h="183798" w="344965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840975" y="956004"/>
            <a:ext cx="3621900" cy="29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4681053" y="956004"/>
            <a:ext cx="3621900" cy="29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259950" y="274275"/>
            <a:ext cx="8624125" cy="4594950"/>
          </a:xfrm>
          <a:custGeom>
            <a:rect b="b" l="l" r="r" t="t"/>
            <a:pathLst>
              <a:path extrusionOk="0" h="183798" w="344965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35" name="Google Shape;35;p7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753900" y="971550"/>
            <a:ext cx="2440500" cy="32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3319596" y="971550"/>
            <a:ext cx="2440500" cy="32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5885292" y="971550"/>
            <a:ext cx="2440500" cy="32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2" name="Google Shape;42;p8"/>
          <p:cNvSpPr/>
          <p:nvPr/>
        </p:nvSpPr>
        <p:spPr>
          <a:xfrm>
            <a:off x="259950" y="274275"/>
            <a:ext cx="8624125" cy="4594950"/>
          </a:xfrm>
          <a:custGeom>
            <a:rect b="b" l="l" r="r" t="t"/>
            <a:pathLst>
              <a:path extrusionOk="0" h="183798" w="344965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 flipH="1" rot="10800000">
            <a:off x="259950" y="274275"/>
            <a:ext cx="8624125" cy="4594950"/>
          </a:xfrm>
          <a:custGeom>
            <a:rect b="b" l="l" r="r" t="t"/>
            <a:pathLst>
              <a:path extrusionOk="0" h="183798" w="344965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3104100" y="4513082"/>
            <a:ext cx="29358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i="1" sz="12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558125" y="550425"/>
            <a:ext cx="8028198" cy="4042637"/>
          </a:xfrm>
          <a:custGeom>
            <a:rect b="b" l="l" r="r" t="t"/>
            <a:pathLst>
              <a:path extrusionOk="0" h="183798" w="344965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6650" y="950850"/>
            <a:ext cx="7310700" cy="3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Char char="⊡"/>
              <a:defRPr sz="30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roid Serif"/>
              <a:buChar char="□"/>
              <a:defRPr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Char char="■"/>
              <a:defRPr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roid Serif"/>
              <a:buChar char="●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○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■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●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○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■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b="1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b="1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b="1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b="1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b="1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b="1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b="1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b="1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ctrTitle"/>
          </p:nvPr>
        </p:nvSpPr>
        <p:spPr>
          <a:xfrm>
            <a:off x="1108200" y="1991850"/>
            <a:ext cx="69276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Charlatan: Financial Update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AGM 2020-2021</a:t>
            </a:r>
            <a:endParaRPr/>
          </a:p>
        </p:txBody>
      </p:sp>
      <p:sp>
        <p:nvSpPr>
          <p:cNvPr id="59" name="Google Shape;59;p12"/>
          <p:cNvSpPr/>
          <p:nvPr/>
        </p:nvSpPr>
        <p:spPr>
          <a:xfrm>
            <a:off x="4255105" y="512098"/>
            <a:ext cx="633840" cy="57650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THE FY 2022 BUDGET</a:t>
            </a:r>
            <a:endParaRPr/>
          </a:p>
        </p:txBody>
      </p:sp>
      <p:sp>
        <p:nvSpPr>
          <p:cNvPr id="137" name="Google Shape;137;p21"/>
          <p:cNvSpPr/>
          <p:nvPr/>
        </p:nvSpPr>
        <p:spPr>
          <a:xfrm>
            <a:off x="1379824" y="1909200"/>
            <a:ext cx="2288400" cy="1325100"/>
          </a:xfrm>
          <a:prstGeom prst="homePlate">
            <a:avLst>
              <a:gd fmla="val 30129" name="adj"/>
            </a:avLst>
          </a:prstGeom>
          <a:noFill/>
          <a:ln cap="flat" cmpd="sng" w="76200">
            <a:solidFill>
              <a:srgbClr val="D9D9D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Droid Serif"/>
                <a:ea typeface="Droid Serif"/>
                <a:cs typeface="Droid Serif"/>
                <a:sym typeface="Droid Serif"/>
              </a:rPr>
              <a:t>Studied the FY 2021 Budget</a:t>
            </a:r>
            <a:endParaRPr>
              <a:solidFill>
                <a:srgbClr val="B7B7B7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3360551" y="1909200"/>
            <a:ext cx="2332200" cy="1325100"/>
          </a:xfrm>
          <a:prstGeom prst="chevron">
            <a:avLst>
              <a:gd fmla="val 29853" name="adj"/>
            </a:avLst>
          </a:prstGeom>
          <a:noFill/>
          <a:ln cap="flat" cmpd="sng" w="76200">
            <a:solidFill>
              <a:srgbClr val="99999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Droid Serif"/>
                <a:ea typeface="Droid Serif"/>
                <a:cs typeface="Droid Serif"/>
                <a:sym typeface="Droid Serif"/>
              </a:rPr>
              <a:t>Looked at the Expenses &amp; Revenue Changes in FY 2021</a:t>
            </a:r>
            <a:endParaRPr>
              <a:solidFill>
                <a:srgbClr val="999999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5383738" y="1909200"/>
            <a:ext cx="2332200" cy="1325100"/>
          </a:xfrm>
          <a:prstGeom prst="chevron">
            <a:avLst>
              <a:gd fmla="val 29853" name="adj"/>
            </a:avLst>
          </a:prstGeom>
          <a:noFill/>
          <a:ln cap="flat" cmpd="sng" w="76200">
            <a:solidFill>
              <a:srgbClr val="43434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Compared the Two &amp; Created 2 FY 2022 Budgets</a:t>
            </a:r>
            <a:endParaRPr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1"/>
          <p:cNvSpPr txBox="1"/>
          <p:nvPr>
            <p:ph idx="4294967295" type="body"/>
          </p:nvPr>
        </p:nvSpPr>
        <p:spPr>
          <a:xfrm>
            <a:off x="3192100" y="3683213"/>
            <a:ext cx="2669100" cy="7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b="1" lang="en" sz="1400">
                <a:solidFill>
                  <a:srgbClr val="000000"/>
                </a:solidFill>
              </a:rPr>
              <a:t>Fully Online Budget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b="1" lang="en" sz="1400">
                <a:solidFill>
                  <a:srgbClr val="000000"/>
                </a:solidFill>
              </a:rPr>
              <a:t>In-Person Budget</a:t>
            </a:r>
            <a:endParaRPr b="1" sz="1400">
              <a:solidFill>
                <a:srgbClr val="000000"/>
              </a:solidFill>
            </a:endParaRPr>
          </a:p>
        </p:txBody>
      </p:sp>
      <p:cxnSp>
        <p:nvCxnSpPr>
          <p:cNvPr id="142" name="Google Shape;142;p21"/>
          <p:cNvCxnSpPr>
            <a:stCxn id="139" idx="2"/>
            <a:endCxn id="141" idx="0"/>
          </p:cNvCxnSpPr>
          <p:nvPr/>
        </p:nvCxnSpPr>
        <p:spPr>
          <a:xfrm rot="5400000">
            <a:off x="5214897" y="2545950"/>
            <a:ext cx="448800" cy="1825500"/>
          </a:xfrm>
          <a:prstGeom prst="bentConnector3">
            <a:avLst>
              <a:gd fmla="val 50013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idx="4294967295" type="ctrTitle"/>
          </p:nvPr>
        </p:nvSpPr>
        <p:spPr>
          <a:xfrm>
            <a:off x="771075" y="976250"/>
            <a:ext cx="7543800" cy="55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Revenue</a:t>
            </a:r>
            <a:endParaRPr sz="2000">
              <a:solidFill>
                <a:schemeClr val="accent1"/>
              </a:solidFill>
            </a:endParaRPr>
          </a:p>
        </p:txBody>
      </p:sp>
      <p:grpSp>
        <p:nvGrpSpPr>
          <p:cNvPr id="148" name="Google Shape;148;p22"/>
          <p:cNvGrpSpPr/>
          <p:nvPr/>
        </p:nvGrpSpPr>
        <p:grpSpPr>
          <a:xfrm>
            <a:off x="4355034" y="428165"/>
            <a:ext cx="433931" cy="318157"/>
            <a:chOff x="3936375" y="3703750"/>
            <a:chExt cx="453050" cy="332175"/>
          </a:xfrm>
        </p:grpSpPr>
        <p:sp>
          <p:nvSpPr>
            <p:cNvPr id="149" name="Google Shape;149;p22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0" name="Google Shape;150;p22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1" name="Google Shape;151;p22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3" name="Google Shape;153;p22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625" y="1544012"/>
            <a:ext cx="6232760" cy="22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>
            <p:ph idx="4294967295" type="body"/>
          </p:nvPr>
        </p:nvSpPr>
        <p:spPr>
          <a:xfrm>
            <a:off x="3159900" y="3821513"/>
            <a:ext cx="2824200" cy="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The Levies are both estimates.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23"/>
          <p:cNvGrpSpPr/>
          <p:nvPr/>
        </p:nvGrpSpPr>
        <p:grpSpPr>
          <a:xfrm>
            <a:off x="4355034" y="428165"/>
            <a:ext cx="433931" cy="318157"/>
            <a:chOff x="3936375" y="3703750"/>
            <a:chExt cx="453050" cy="332175"/>
          </a:xfrm>
        </p:grpSpPr>
        <p:sp>
          <p:nvSpPr>
            <p:cNvPr id="162" name="Google Shape;162;p23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67" name="Google Shape;167;p23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4487" y="1526750"/>
            <a:ext cx="6395015" cy="231033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/>
          <p:nvPr>
            <p:ph idx="4294967295" type="ctrTitle"/>
          </p:nvPr>
        </p:nvSpPr>
        <p:spPr>
          <a:xfrm>
            <a:off x="771075" y="976250"/>
            <a:ext cx="7543800" cy="55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Expenses - Business &amp; Contract</a:t>
            </a:r>
            <a:endParaRPr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4"/>
          <p:cNvGrpSpPr/>
          <p:nvPr/>
        </p:nvGrpSpPr>
        <p:grpSpPr>
          <a:xfrm>
            <a:off x="4355034" y="428165"/>
            <a:ext cx="433931" cy="318157"/>
            <a:chOff x="3936375" y="3703750"/>
            <a:chExt cx="453050" cy="332175"/>
          </a:xfrm>
        </p:grpSpPr>
        <p:sp>
          <p:nvSpPr>
            <p:cNvPr id="175" name="Google Shape;175;p24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80" name="Google Shape;180;p24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" name="Google Shape;181;p24"/>
          <p:cNvSpPr txBox="1"/>
          <p:nvPr>
            <p:ph idx="4294967295" type="ctrTitle"/>
          </p:nvPr>
        </p:nvSpPr>
        <p:spPr>
          <a:xfrm>
            <a:off x="771075" y="976250"/>
            <a:ext cx="7543800" cy="55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Expenses - Facilities &amp; Equipment and Operations</a:t>
            </a:r>
            <a:endParaRPr sz="2000">
              <a:solidFill>
                <a:schemeClr val="accent1"/>
              </a:solidFill>
            </a:endParaRPr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200" y="1503888"/>
            <a:ext cx="4925601" cy="2331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25"/>
          <p:cNvGrpSpPr/>
          <p:nvPr/>
        </p:nvGrpSpPr>
        <p:grpSpPr>
          <a:xfrm>
            <a:off x="4355034" y="428165"/>
            <a:ext cx="433931" cy="318157"/>
            <a:chOff x="3936375" y="3703750"/>
            <a:chExt cx="453050" cy="332175"/>
          </a:xfrm>
        </p:grpSpPr>
        <p:sp>
          <p:nvSpPr>
            <p:cNvPr id="188" name="Google Shape;188;p25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9" name="Google Shape;189;p25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0" name="Google Shape;190;p25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1" name="Google Shape;191;p25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93" name="Google Shape;193;p25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25"/>
          <p:cNvSpPr txBox="1"/>
          <p:nvPr>
            <p:ph idx="4294967295" type="ctrTitle"/>
          </p:nvPr>
        </p:nvSpPr>
        <p:spPr>
          <a:xfrm>
            <a:off x="771075" y="976250"/>
            <a:ext cx="7543800" cy="55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Expenses - Other &amp; Payroll</a:t>
            </a:r>
            <a:endParaRPr sz="2000">
              <a:solidFill>
                <a:schemeClr val="accent1"/>
              </a:solidFill>
            </a:endParaRPr>
          </a:p>
        </p:txBody>
      </p:sp>
      <p:pic>
        <p:nvPicPr>
          <p:cNvPr id="195" name="Google Shape;19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8325" y="1698827"/>
            <a:ext cx="5347350" cy="21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26"/>
          <p:cNvGrpSpPr/>
          <p:nvPr/>
        </p:nvGrpSpPr>
        <p:grpSpPr>
          <a:xfrm>
            <a:off x="4355034" y="428165"/>
            <a:ext cx="433931" cy="318157"/>
            <a:chOff x="3936375" y="3703750"/>
            <a:chExt cx="453050" cy="332175"/>
          </a:xfrm>
        </p:grpSpPr>
        <p:sp>
          <p:nvSpPr>
            <p:cNvPr id="201" name="Google Shape;201;p26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06" name="Google Shape;206;p26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7" name="Google Shape;2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363" y="988974"/>
            <a:ext cx="5767275" cy="336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27"/>
          <p:cNvGrpSpPr/>
          <p:nvPr/>
        </p:nvGrpSpPr>
        <p:grpSpPr>
          <a:xfrm>
            <a:off x="4355034" y="428165"/>
            <a:ext cx="433931" cy="318157"/>
            <a:chOff x="3936375" y="3703750"/>
            <a:chExt cx="453050" cy="332175"/>
          </a:xfrm>
        </p:grpSpPr>
        <p:sp>
          <p:nvSpPr>
            <p:cNvPr id="213" name="Google Shape;213;p2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18" name="Google Shape;218;p27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19" name="Google Shape;219;p27"/>
          <p:cNvGraphicFramePr/>
          <p:nvPr/>
        </p:nvGraphicFramePr>
        <p:xfrm>
          <a:off x="952500" y="1877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{D0AFB3F2-ECE8-4D2C-8C27-32C4F9144C48}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Total</a:t>
                      </a:r>
                      <a:endParaRPr b="1">
                        <a:solidFill>
                          <a:schemeClr val="accen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Fully Online</a:t>
                      </a:r>
                      <a:endParaRPr b="1">
                        <a:solidFill>
                          <a:schemeClr val="accen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In-Person</a:t>
                      </a:r>
                      <a:endParaRPr b="1">
                        <a:solidFill>
                          <a:schemeClr val="accen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Difference</a:t>
                      </a:r>
                      <a:endParaRPr b="1">
                        <a:solidFill>
                          <a:schemeClr val="accen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Revenue</a:t>
                      </a:r>
                      <a:endParaRPr b="1">
                        <a:solidFill>
                          <a:schemeClr val="accen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$154,860</a:t>
                      </a:r>
                      <a:endParaRPr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$156,860</a:t>
                      </a:r>
                      <a:endParaRPr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$2,000</a:t>
                      </a:r>
                      <a:endParaRPr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Expenses</a:t>
                      </a:r>
                      <a:endParaRPr b="1">
                        <a:solidFill>
                          <a:schemeClr val="accen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$137,390</a:t>
                      </a:r>
                      <a:endParaRPr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$152,870</a:t>
                      </a:r>
                      <a:endParaRPr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$15,480</a:t>
                      </a:r>
                      <a:endParaRPr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Surplus</a:t>
                      </a:r>
                      <a:endParaRPr b="1">
                        <a:solidFill>
                          <a:schemeClr val="accen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$17,470</a:t>
                      </a:r>
                      <a:endParaRPr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$3,990</a:t>
                      </a:r>
                      <a:endParaRPr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$(13,480)</a:t>
                      </a:r>
                      <a:endParaRPr b="1"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</a:tbl>
          </a:graphicData>
        </a:graphic>
      </p:graphicFrame>
      <p:sp>
        <p:nvSpPr>
          <p:cNvPr id="220" name="Google Shape;220;p27"/>
          <p:cNvSpPr txBox="1"/>
          <p:nvPr>
            <p:ph idx="4294967295" type="ctrTitle"/>
          </p:nvPr>
        </p:nvSpPr>
        <p:spPr>
          <a:xfrm>
            <a:off x="771075" y="976250"/>
            <a:ext cx="7543800" cy="55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Overall Summary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221" name="Google Shape;221;p27"/>
          <p:cNvSpPr txBox="1"/>
          <p:nvPr>
            <p:ph idx="4294967295" type="body"/>
          </p:nvPr>
        </p:nvSpPr>
        <p:spPr>
          <a:xfrm>
            <a:off x="952500" y="3683225"/>
            <a:ext cx="7239000" cy="7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Positive</a:t>
            </a:r>
            <a:r>
              <a:rPr lang="en" sz="1400">
                <a:solidFill>
                  <a:srgbClr val="000000"/>
                </a:solidFill>
              </a:rPr>
              <a:t> Cash Flow either way. Online proves to be </a:t>
            </a:r>
            <a:r>
              <a:rPr b="1" lang="en" sz="1400">
                <a:solidFill>
                  <a:srgbClr val="000000"/>
                </a:solidFill>
              </a:rPr>
              <a:t>least expensive</a:t>
            </a:r>
            <a:r>
              <a:rPr lang="en" sz="1400">
                <a:solidFill>
                  <a:srgbClr val="000000"/>
                </a:solidFill>
              </a:rPr>
              <a:t> approach.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Switching from Online to In-Person will </a:t>
            </a:r>
            <a:r>
              <a:rPr b="1" lang="en" sz="1400">
                <a:solidFill>
                  <a:srgbClr val="000000"/>
                </a:solidFill>
              </a:rPr>
              <a:t>cost </a:t>
            </a:r>
            <a:r>
              <a:rPr b="1" lang="en" sz="1400">
                <a:solidFill>
                  <a:srgbClr val="202124"/>
                </a:solidFill>
                <a:highlight>
                  <a:srgbClr val="FFFFFF"/>
                </a:highlight>
              </a:rPr>
              <a:t>≈ $13,480</a:t>
            </a:r>
            <a:endParaRPr b="1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/>
          <p:nvPr>
            <p:ph idx="4294967295" type="ctrTitle"/>
          </p:nvPr>
        </p:nvSpPr>
        <p:spPr>
          <a:xfrm>
            <a:off x="3913025" y="323393"/>
            <a:ext cx="13179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THANKS!</a:t>
            </a:r>
            <a:endParaRPr sz="1800"/>
          </a:p>
        </p:txBody>
      </p:sp>
      <p:sp>
        <p:nvSpPr>
          <p:cNvPr id="227" name="Google Shape;227;p28"/>
          <p:cNvSpPr txBox="1"/>
          <p:nvPr>
            <p:ph idx="4294967295" type="body"/>
          </p:nvPr>
        </p:nvSpPr>
        <p:spPr>
          <a:xfrm>
            <a:off x="1356150" y="3968188"/>
            <a:ext cx="6593700" cy="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Feel free to ask any questions :)</a:t>
            </a:r>
            <a:endParaRPr b="1" sz="1800"/>
          </a:p>
        </p:txBody>
      </p:sp>
      <p:sp>
        <p:nvSpPr>
          <p:cNvPr id="228" name="Google Shape;228;p28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9" name="Google Shape;2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763" y="1573825"/>
            <a:ext cx="3070425" cy="231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8"/>
          <p:cNvSpPr txBox="1"/>
          <p:nvPr>
            <p:ph idx="4294967295" type="body"/>
          </p:nvPr>
        </p:nvSpPr>
        <p:spPr>
          <a:xfrm>
            <a:off x="1356138" y="834300"/>
            <a:ext cx="6593700" cy="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Hope this helped!</a:t>
            </a:r>
            <a:endParaRPr b="1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4294967295" type="ctrTitle"/>
          </p:nvPr>
        </p:nvSpPr>
        <p:spPr>
          <a:xfrm>
            <a:off x="3913025" y="323400"/>
            <a:ext cx="1317900" cy="44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HELLO!</a:t>
            </a:r>
            <a:endParaRPr sz="1800"/>
          </a:p>
        </p:txBody>
      </p:sp>
      <p:sp>
        <p:nvSpPr>
          <p:cNvPr id="65" name="Google Shape;65;p13"/>
          <p:cNvSpPr txBox="1"/>
          <p:nvPr>
            <p:ph idx="4294967295" type="body"/>
          </p:nvPr>
        </p:nvSpPr>
        <p:spPr>
          <a:xfrm>
            <a:off x="1969350" y="3191900"/>
            <a:ext cx="5189700" cy="1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Treasurer @ The Charlatan since June 2019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4th YR Business Finance Student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Fellow Netflix Binger</a:t>
            </a:r>
            <a:endParaRPr sz="1800"/>
          </a:p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7616" y="805450"/>
            <a:ext cx="4308775" cy="184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>
            <p:ph idx="4294967295" type="subTitle"/>
          </p:nvPr>
        </p:nvSpPr>
        <p:spPr>
          <a:xfrm>
            <a:off x="1275150" y="2859120"/>
            <a:ext cx="6593700" cy="44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/>
              <a:t>The name’s Qureshi, Maaz Qureshi.</a:t>
            </a:r>
            <a:endParaRPr b="1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ctrTitle"/>
          </p:nvPr>
        </p:nvSpPr>
        <p:spPr>
          <a:xfrm>
            <a:off x="1933200" y="2189999"/>
            <a:ext cx="5277600" cy="44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Looking To The Past</a:t>
            </a:r>
            <a:endParaRPr/>
          </a:p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685800" y="2582101"/>
            <a:ext cx="77724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Quick 2019-2020 Financial Review</a:t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3858675" y="528407"/>
            <a:ext cx="14265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-125" y="4337850"/>
            <a:ext cx="9144000" cy="8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5"/>
          <p:cNvSpPr txBox="1"/>
          <p:nvPr>
            <p:ph idx="4294967295" type="ctrTitle"/>
          </p:nvPr>
        </p:nvSpPr>
        <p:spPr>
          <a:xfrm>
            <a:off x="3913050" y="323400"/>
            <a:ext cx="1317900" cy="44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</a:rPr>
              <a:t>NUMBERS!</a:t>
            </a:r>
            <a:endParaRPr sz="1600">
              <a:solidFill>
                <a:schemeClr val="accent1"/>
              </a:solidFill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 b="0" l="901" r="0" t="1224"/>
          <a:stretch/>
        </p:blipFill>
        <p:spPr>
          <a:xfrm>
            <a:off x="3579625" y="1310375"/>
            <a:ext cx="4851100" cy="27412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>
            <p:ph idx="4294967295" type="body"/>
          </p:nvPr>
        </p:nvSpPr>
        <p:spPr>
          <a:xfrm>
            <a:off x="748300" y="793500"/>
            <a:ext cx="2669100" cy="35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00"/>
                </a:solidFill>
              </a:rPr>
              <a:t>Yellow =&gt; Levy Deposited</a:t>
            </a:r>
            <a:endParaRPr sz="1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Worth pointing out: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⊡"/>
            </a:pPr>
            <a:r>
              <a:rPr lang="en" sz="1400">
                <a:solidFill>
                  <a:schemeClr val="lt1"/>
                </a:solidFill>
              </a:rPr>
              <a:t>May 2020 - July 2020 is only &lt; 0 because we did not deposit the levy until Aug 2020.</a:t>
            </a:r>
            <a:br>
              <a:rPr lang="en" sz="1400">
                <a:solidFill>
                  <a:schemeClr val="lt1"/>
                </a:solidFill>
              </a:rPr>
            </a:b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⊡"/>
            </a:pPr>
            <a:r>
              <a:rPr lang="en" sz="1400">
                <a:solidFill>
                  <a:schemeClr val="lt1"/>
                </a:solidFill>
              </a:rPr>
              <a:t>4018% only exists since there was a negative balance in Oct 2019.</a:t>
            </a:r>
            <a:br>
              <a:rPr lang="en" sz="1400">
                <a:solidFill>
                  <a:schemeClr val="lt1"/>
                </a:solidFill>
              </a:rPr>
            </a:b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⊡"/>
            </a:pPr>
            <a:r>
              <a:rPr lang="en" sz="1400">
                <a:solidFill>
                  <a:schemeClr val="lt1"/>
                </a:solidFill>
              </a:rPr>
              <a:t>Nov 2020 - Dec 2020 is only &lt; 0 since we received the levy late due to COVID-19.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ctrTitle"/>
          </p:nvPr>
        </p:nvSpPr>
        <p:spPr>
          <a:xfrm>
            <a:off x="5202975" y="768900"/>
            <a:ext cx="1604400" cy="44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2019 vs 2020</a:t>
            </a:r>
            <a:endParaRPr sz="1600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6"/>
          <p:cNvSpPr txBox="1"/>
          <p:nvPr>
            <p:ph idx="4294967295" type="ctrTitle"/>
          </p:nvPr>
        </p:nvSpPr>
        <p:spPr>
          <a:xfrm>
            <a:off x="3913050" y="323400"/>
            <a:ext cx="1317900" cy="44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</a:rPr>
              <a:t>NUMBERS!</a:t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92" name="Google Shape;92;p16"/>
          <p:cNvSpPr txBox="1"/>
          <p:nvPr>
            <p:ph idx="4294967295" type="body"/>
          </p:nvPr>
        </p:nvSpPr>
        <p:spPr>
          <a:xfrm>
            <a:off x="748300" y="793500"/>
            <a:ext cx="4454700" cy="35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00"/>
                </a:solidFill>
              </a:rPr>
              <a:t>Yellow =&gt; Levy Deposited</a:t>
            </a:r>
            <a:endParaRPr sz="1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FY =&gt; Fiscal Year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⊡"/>
            </a:pPr>
            <a:r>
              <a:rPr lang="en" sz="1400">
                <a:solidFill>
                  <a:schemeClr val="lt1"/>
                </a:solidFill>
              </a:rPr>
              <a:t>Starts on This Year’s April (2019)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⊡"/>
            </a:pPr>
            <a:r>
              <a:rPr lang="en" sz="1400">
                <a:solidFill>
                  <a:schemeClr val="lt1"/>
                </a:solidFill>
              </a:rPr>
              <a:t>Ends on Next Year’s March (2020)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Pre-COVID: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⊡"/>
            </a:pPr>
            <a:r>
              <a:rPr lang="en" sz="1400">
                <a:solidFill>
                  <a:schemeClr val="lt1"/>
                </a:solidFill>
              </a:rPr>
              <a:t>Get Winter Levy in April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⊡"/>
            </a:pPr>
            <a:r>
              <a:rPr lang="en" sz="1400">
                <a:solidFill>
                  <a:schemeClr val="lt1"/>
                </a:solidFill>
              </a:rPr>
              <a:t>Get Fall Levy in November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During COVID: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⊡"/>
            </a:pPr>
            <a:r>
              <a:rPr lang="en" sz="1400">
                <a:solidFill>
                  <a:schemeClr val="lt1"/>
                </a:solidFill>
              </a:rPr>
              <a:t>Levies came 1-3 months later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93" name="Google Shape;93;p16"/>
          <p:cNvSpPr txBox="1"/>
          <p:nvPr>
            <p:ph idx="4294967295" type="ctrTitle"/>
          </p:nvPr>
        </p:nvSpPr>
        <p:spPr>
          <a:xfrm>
            <a:off x="5993950" y="793500"/>
            <a:ext cx="1604400" cy="44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FY</a:t>
            </a:r>
            <a:r>
              <a:rPr lang="en" sz="16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 2020</a:t>
            </a:r>
            <a:endParaRPr sz="1600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 b="1700" l="0" r="0" t="0"/>
          <a:stretch/>
        </p:blipFill>
        <p:spPr>
          <a:xfrm>
            <a:off x="5730712" y="1239000"/>
            <a:ext cx="2130875" cy="30216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>
            <p:ph idx="4294967295" type="ctrTitle"/>
          </p:nvPr>
        </p:nvSpPr>
        <p:spPr>
          <a:xfrm>
            <a:off x="4258800" y="195975"/>
            <a:ext cx="626400" cy="2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</a:rPr>
              <a:t>MORE</a:t>
            </a:r>
            <a:endParaRPr sz="9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ctrTitle"/>
          </p:nvPr>
        </p:nvSpPr>
        <p:spPr>
          <a:xfrm>
            <a:off x="1933200" y="2189999"/>
            <a:ext cx="5277600" cy="44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To The Present</a:t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3858675" y="528407"/>
            <a:ext cx="14265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7"/>
          <p:cNvSpPr txBox="1"/>
          <p:nvPr>
            <p:ph idx="1" type="subTitle"/>
          </p:nvPr>
        </p:nvSpPr>
        <p:spPr>
          <a:xfrm>
            <a:off x="685800" y="2582101"/>
            <a:ext cx="77724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2020-2021 Financial Review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18"/>
          <p:cNvSpPr txBox="1"/>
          <p:nvPr>
            <p:ph idx="4294967295" type="ctrTitle"/>
          </p:nvPr>
        </p:nvSpPr>
        <p:spPr>
          <a:xfrm>
            <a:off x="3913050" y="323400"/>
            <a:ext cx="1317900" cy="44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</a:rPr>
              <a:t>NUMBERS!</a:t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109" name="Google Shape;109;p18"/>
          <p:cNvSpPr txBox="1"/>
          <p:nvPr>
            <p:ph idx="4294967295" type="body"/>
          </p:nvPr>
        </p:nvSpPr>
        <p:spPr>
          <a:xfrm>
            <a:off x="748300" y="793500"/>
            <a:ext cx="2669100" cy="35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00"/>
                </a:solidFill>
              </a:rPr>
              <a:t>Yellow =&gt; Levy Deposited</a:t>
            </a:r>
            <a:endParaRPr sz="1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9900"/>
                </a:solidFill>
              </a:rPr>
              <a:t>Orange =&gt; Levy Expected</a:t>
            </a:r>
            <a:endParaRPr sz="14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Worth pointing out: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⊡"/>
            </a:pPr>
            <a:r>
              <a:rPr lang="en" sz="1400">
                <a:solidFill>
                  <a:schemeClr val="lt1"/>
                </a:solidFill>
              </a:rPr>
              <a:t>$ difference is higher since we had a higher fall levy than expected - $124,039.31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⊡"/>
            </a:pPr>
            <a:r>
              <a:rPr lang="en" sz="1400">
                <a:solidFill>
                  <a:schemeClr val="lt1"/>
                </a:solidFill>
              </a:rPr>
              <a:t>% difference on the rise since lower expenses and printing costs.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⊡"/>
            </a:pPr>
            <a:r>
              <a:rPr lang="en" sz="1400">
                <a:solidFill>
                  <a:schemeClr val="lt1"/>
                </a:solidFill>
              </a:rPr>
              <a:t>Winter Levy to be expected by May/June.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⊡"/>
            </a:pPr>
            <a:r>
              <a:rPr lang="en" sz="1400">
                <a:solidFill>
                  <a:schemeClr val="lt1"/>
                </a:solidFill>
              </a:rPr>
              <a:t>Fall Levy to be expected by August/September.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10" name="Google Shape;110;p18"/>
          <p:cNvSpPr txBox="1"/>
          <p:nvPr>
            <p:ph idx="4294967295" type="ctrTitle"/>
          </p:nvPr>
        </p:nvSpPr>
        <p:spPr>
          <a:xfrm>
            <a:off x="5202975" y="768900"/>
            <a:ext cx="1604400" cy="44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2020 vs 2021</a:t>
            </a:r>
            <a:endParaRPr sz="1600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5304" y="1307592"/>
            <a:ext cx="4855464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>
            <p:ph idx="4294967295" type="ctrTitle"/>
          </p:nvPr>
        </p:nvSpPr>
        <p:spPr>
          <a:xfrm>
            <a:off x="4085850" y="207575"/>
            <a:ext cx="972300" cy="2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</a:rPr>
              <a:t>EVEN </a:t>
            </a:r>
            <a:r>
              <a:rPr lang="en" sz="1100">
                <a:solidFill>
                  <a:schemeClr val="accent1"/>
                </a:solidFill>
              </a:rPr>
              <a:t>MORE</a:t>
            </a:r>
            <a:endParaRPr sz="900">
              <a:solidFill>
                <a:schemeClr val="accent1"/>
              </a:solidFill>
            </a:endParaRPr>
          </a:p>
        </p:txBody>
      </p:sp>
      <p:sp>
        <p:nvSpPr>
          <p:cNvPr id="113" name="Google Shape;113;p18"/>
          <p:cNvSpPr txBox="1"/>
          <p:nvPr>
            <p:ph idx="4294967295" type="body"/>
          </p:nvPr>
        </p:nvSpPr>
        <p:spPr>
          <a:xfrm>
            <a:off x="3686475" y="4050800"/>
            <a:ext cx="46374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</a:rPr>
              <a:t>Assuming CU has had time to adapt to new COVID changes.</a:t>
            </a:r>
            <a:endParaRPr sz="1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9"/>
          <p:cNvSpPr txBox="1"/>
          <p:nvPr>
            <p:ph idx="4294967295" type="ctrTitle"/>
          </p:nvPr>
        </p:nvSpPr>
        <p:spPr>
          <a:xfrm>
            <a:off x="3913050" y="323400"/>
            <a:ext cx="1317900" cy="44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</a:rPr>
              <a:t>NUMBERS!</a:t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120" name="Google Shape;120;p19"/>
          <p:cNvSpPr txBox="1"/>
          <p:nvPr>
            <p:ph idx="4294967295" type="body"/>
          </p:nvPr>
        </p:nvSpPr>
        <p:spPr>
          <a:xfrm>
            <a:off x="748300" y="793500"/>
            <a:ext cx="2669100" cy="35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00"/>
                </a:solidFill>
              </a:rPr>
              <a:t>Yellow =&gt; Levy Deposited</a:t>
            </a:r>
            <a:endParaRPr sz="1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FY =&gt; Fiscal Year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⊡"/>
            </a:pPr>
            <a:r>
              <a:rPr lang="en" sz="1400">
                <a:solidFill>
                  <a:schemeClr val="lt1"/>
                </a:solidFill>
              </a:rPr>
              <a:t>Starts on This Year’s April (2020)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⊡"/>
            </a:pPr>
            <a:r>
              <a:rPr lang="en" sz="1400">
                <a:solidFill>
                  <a:schemeClr val="lt1"/>
                </a:solidFill>
              </a:rPr>
              <a:t>Ends on Next Year’s March (2021)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Levies were not deposited at the same time, hence the difference. 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21" name="Google Shape;121;p19"/>
          <p:cNvSpPr txBox="1"/>
          <p:nvPr>
            <p:ph idx="4294967295" type="ctrTitle"/>
          </p:nvPr>
        </p:nvSpPr>
        <p:spPr>
          <a:xfrm>
            <a:off x="4950675" y="768900"/>
            <a:ext cx="2109000" cy="44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FY </a:t>
            </a:r>
            <a:r>
              <a:rPr lang="en" sz="16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2020 vs FY 2021</a:t>
            </a:r>
            <a:endParaRPr sz="1600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22" name="Google Shape;122;p19"/>
          <p:cNvSpPr txBox="1"/>
          <p:nvPr>
            <p:ph idx="4294967295" type="ctrTitle"/>
          </p:nvPr>
        </p:nvSpPr>
        <p:spPr>
          <a:xfrm>
            <a:off x="4085850" y="207575"/>
            <a:ext cx="972300" cy="2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</a:rPr>
              <a:t>EVEN MORE</a:t>
            </a:r>
            <a:endParaRPr sz="900">
              <a:solidFill>
                <a:schemeClr val="accent1"/>
              </a:solidFill>
            </a:endParaRPr>
          </a:p>
        </p:txBody>
      </p:sp>
      <p:sp>
        <p:nvSpPr>
          <p:cNvPr id="123" name="Google Shape;123;p19"/>
          <p:cNvSpPr txBox="1"/>
          <p:nvPr>
            <p:ph idx="4294967295" type="ctrTitle"/>
          </p:nvPr>
        </p:nvSpPr>
        <p:spPr>
          <a:xfrm>
            <a:off x="4216950" y="653075"/>
            <a:ext cx="710100" cy="23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</a:rPr>
              <a:t>AGAIN</a:t>
            </a:r>
            <a:endParaRPr sz="900">
              <a:solidFill>
                <a:schemeClr val="accent1"/>
              </a:solidFill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5304" y="1307592"/>
            <a:ext cx="4855464" cy="27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ctrTitle"/>
          </p:nvPr>
        </p:nvSpPr>
        <p:spPr>
          <a:xfrm>
            <a:off x="1933200" y="2189999"/>
            <a:ext cx="5277600" cy="44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Main Event</a:t>
            </a:r>
            <a:endParaRPr/>
          </a:p>
        </p:txBody>
      </p:sp>
      <p:sp>
        <p:nvSpPr>
          <p:cNvPr id="130" name="Google Shape;130;p20"/>
          <p:cNvSpPr txBox="1"/>
          <p:nvPr/>
        </p:nvSpPr>
        <p:spPr>
          <a:xfrm>
            <a:off x="3858675" y="528407"/>
            <a:ext cx="14265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0"/>
          <p:cNvSpPr txBox="1"/>
          <p:nvPr>
            <p:ph idx="1" type="subTitle"/>
          </p:nvPr>
        </p:nvSpPr>
        <p:spPr>
          <a:xfrm>
            <a:off x="685800" y="2582101"/>
            <a:ext cx="77724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Charlatan 2021/2022 (AKA FY 2022) Budget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erdita template">
  <a:themeElements>
    <a:clrScheme name="Custom 347">
      <a:dk1>
        <a:srgbClr val="434343"/>
      </a:dk1>
      <a:lt1>
        <a:srgbClr val="FFFFFF"/>
      </a:lt1>
      <a:dk2>
        <a:srgbClr val="999999"/>
      </a:dk2>
      <a:lt2>
        <a:srgbClr val="EFEFEF"/>
      </a:lt2>
      <a:accent1>
        <a:srgbClr val="FF9E00"/>
      </a:accent1>
      <a:accent2>
        <a:srgbClr val="FF6F00"/>
      </a:accent2>
      <a:accent3>
        <a:srgbClr val="8A827D"/>
      </a:accent3>
      <a:accent4>
        <a:srgbClr val="443F3D"/>
      </a:accent4>
      <a:accent5>
        <a:srgbClr val="A0BEDA"/>
      </a:accent5>
      <a:accent6>
        <a:srgbClr val="5E86AC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