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88522-3A2E-40BF-AA9D-7A09A3D8E9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03E2B7D-F371-4C82-A708-78E384EF3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0A02F71-7D75-4126-B67D-D5B74C2FC7A1}"/>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5" name="Footer Placeholder 4">
            <a:extLst>
              <a:ext uri="{FF2B5EF4-FFF2-40B4-BE49-F238E27FC236}">
                <a16:creationId xmlns:a16="http://schemas.microsoft.com/office/drawing/2014/main" id="{E4A39105-8150-4326-98AA-EBBEE2F8E2A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E9F1615-1983-4952-A938-3AAB70246489}"/>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281689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ECB50-856F-41FB-A49F-0AF0CD310EE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A626B07-FB2D-45B9-9CEA-EB6809FFBF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EC733CD-96BA-4D7F-AEDE-C2351AF856A6}"/>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5" name="Footer Placeholder 4">
            <a:extLst>
              <a:ext uri="{FF2B5EF4-FFF2-40B4-BE49-F238E27FC236}">
                <a16:creationId xmlns:a16="http://schemas.microsoft.com/office/drawing/2014/main" id="{1E323CB9-432F-46B3-9EC6-B9720B0E55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B5A1A77-8C68-467D-B056-020A51D32553}"/>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46260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E01964-778A-4EF4-BF60-AC547D267B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0F634DE-7275-4F35-86DB-A1F196887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88D50AE-5757-4A58-AD37-9A43CCACF1B7}"/>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5" name="Footer Placeholder 4">
            <a:extLst>
              <a:ext uri="{FF2B5EF4-FFF2-40B4-BE49-F238E27FC236}">
                <a16:creationId xmlns:a16="http://schemas.microsoft.com/office/drawing/2014/main" id="{FA01972C-C276-4CD3-84DD-D1DF2377CB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B89A78A-0AE3-41BE-8A0D-4D0A27C9E1EA}"/>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217285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114F8-6884-41C9-8324-C4E03B14808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F976235-690E-4505-A5A6-C6AA33AA54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F3EDA45-567B-41D0-964A-76E71C3F0AD2}"/>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5" name="Footer Placeholder 4">
            <a:extLst>
              <a:ext uri="{FF2B5EF4-FFF2-40B4-BE49-F238E27FC236}">
                <a16:creationId xmlns:a16="http://schemas.microsoft.com/office/drawing/2014/main" id="{2BC9F4F8-6DFE-4141-8D41-3576922578D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E104963-53E1-471D-A0B3-0781507C7A0B}"/>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393388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2F155-64DF-424E-8776-87500A2676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2C0CE50-E659-4F3D-AE74-BAA29AAC89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238ED6-9D9F-43AF-B462-AC723268B5C4}"/>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5" name="Footer Placeholder 4">
            <a:extLst>
              <a:ext uri="{FF2B5EF4-FFF2-40B4-BE49-F238E27FC236}">
                <a16:creationId xmlns:a16="http://schemas.microsoft.com/office/drawing/2014/main" id="{DA0239E9-B327-4382-8669-5E62CD117E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A3E8E2E-C6C4-4A23-8A84-0313DB1F5A3B}"/>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177150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6F171-EF9D-4B36-9DD5-842EBB48072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C11E62C-835B-4005-98A4-67CA3DBBD8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E79F3F1-4201-454A-A9B5-5B0F2B66C3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B797BEC-08D2-4820-B9F8-DFB68F6E09CF}"/>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6" name="Footer Placeholder 5">
            <a:extLst>
              <a:ext uri="{FF2B5EF4-FFF2-40B4-BE49-F238E27FC236}">
                <a16:creationId xmlns:a16="http://schemas.microsoft.com/office/drawing/2014/main" id="{E9450C60-3515-4DFE-B6C8-CEF8B66B0A2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B3AF180-7DEF-428C-AEF4-EE8DF3152851}"/>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36274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BE070-58AC-4F62-A0CF-FF9D863A322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985B7F1-F48B-4B76-854A-92E7C38485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A68CEC-85A3-4623-A430-E490474BEE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E281035-9086-4B48-8E73-2C7B905DD8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6C73D3-1FD7-46BD-9916-14C638B372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F30DD8E-69D7-476F-9FCF-DB5AD8344922}"/>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8" name="Footer Placeholder 7">
            <a:extLst>
              <a:ext uri="{FF2B5EF4-FFF2-40B4-BE49-F238E27FC236}">
                <a16:creationId xmlns:a16="http://schemas.microsoft.com/office/drawing/2014/main" id="{15964DFE-BAA8-4FE8-B7B6-4C9D76562BE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4560169-C60D-4FAE-A58D-91AF4AC1ACD9}"/>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63673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A520-75C0-4826-B6B7-AD93D989F39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A675333-E49E-44F6-B8A3-D71A3C0EABC5}"/>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4" name="Footer Placeholder 3">
            <a:extLst>
              <a:ext uri="{FF2B5EF4-FFF2-40B4-BE49-F238E27FC236}">
                <a16:creationId xmlns:a16="http://schemas.microsoft.com/office/drawing/2014/main" id="{FFB4C4A8-3367-48EE-B747-5A14E58B6DC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FBAF406-53F3-4A1E-A1DE-EC70CD2B0B93}"/>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231058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31DB57-C12E-49AA-91BD-4DF40395040B}"/>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3" name="Footer Placeholder 2">
            <a:extLst>
              <a:ext uri="{FF2B5EF4-FFF2-40B4-BE49-F238E27FC236}">
                <a16:creationId xmlns:a16="http://schemas.microsoft.com/office/drawing/2014/main" id="{F96EE50C-D4B6-4D84-BAF1-036F56548B6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EF0E817-ABC7-40B6-AF06-2AF0C4BC2EA0}"/>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162370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D0E1A-2498-41E2-A0BF-56FB6E995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A12D1BD-F576-480E-AEE0-D1DA3117AB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DB0FCC9-50E9-4430-BAD0-4B0846DC49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F41B72-B33D-4CA0-9910-9BF1E52C7F38}"/>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6" name="Footer Placeholder 5">
            <a:extLst>
              <a:ext uri="{FF2B5EF4-FFF2-40B4-BE49-F238E27FC236}">
                <a16:creationId xmlns:a16="http://schemas.microsoft.com/office/drawing/2014/main" id="{68B6C173-73B2-47ED-8908-A66EEF34EA1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8DF72C-0DD0-4E47-BFE0-76CC1CCD43B1}"/>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2777922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49CBA-F79E-4DF7-AE46-D27B444B0B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56581E2-E7D8-42F7-9B9A-8D3B034533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91420F1-395A-4172-8ACA-5952395671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CC765B-0089-426A-923F-13432A34E006}"/>
              </a:ext>
            </a:extLst>
          </p:cNvPr>
          <p:cNvSpPr>
            <a:spLocks noGrp="1"/>
          </p:cNvSpPr>
          <p:nvPr>
            <p:ph type="dt" sz="half" idx="10"/>
          </p:nvPr>
        </p:nvSpPr>
        <p:spPr/>
        <p:txBody>
          <a:bodyPr/>
          <a:lstStyle/>
          <a:p>
            <a:fld id="{C3E03774-3A97-433E-9E02-031017D0339F}" type="datetimeFigureOut">
              <a:rPr lang="en-CA" smtClean="0"/>
              <a:t>2021-04-27</a:t>
            </a:fld>
            <a:endParaRPr lang="en-CA"/>
          </a:p>
        </p:txBody>
      </p:sp>
      <p:sp>
        <p:nvSpPr>
          <p:cNvPr id="6" name="Footer Placeholder 5">
            <a:extLst>
              <a:ext uri="{FF2B5EF4-FFF2-40B4-BE49-F238E27FC236}">
                <a16:creationId xmlns:a16="http://schemas.microsoft.com/office/drawing/2014/main" id="{DA0768B0-8C7E-41E5-82E7-EEA4EB03FF9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88C5F3-ADD0-4414-96D2-EDEC3189893A}"/>
              </a:ext>
            </a:extLst>
          </p:cNvPr>
          <p:cNvSpPr>
            <a:spLocks noGrp="1"/>
          </p:cNvSpPr>
          <p:nvPr>
            <p:ph type="sldNum" sz="quarter" idx="12"/>
          </p:nvPr>
        </p:nvSpPr>
        <p:spPr/>
        <p:txBody>
          <a:bodyPr/>
          <a:lstStyle/>
          <a:p>
            <a:fld id="{5523B7A8-CDD8-4BED-8593-38901971F1B3}" type="slidenum">
              <a:rPr lang="en-CA" smtClean="0"/>
              <a:t>‹#›</a:t>
            </a:fld>
            <a:endParaRPr lang="en-CA"/>
          </a:p>
        </p:txBody>
      </p:sp>
    </p:spTree>
    <p:extLst>
      <p:ext uri="{BB962C8B-B14F-4D97-AF65-F5344CB8AC3E}">
        <p14:creationId xmlns:p14="http://schemas.microsoft.com/office/powerpoint/2010/main" val="115678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E10843-0C54-4FEC-88DA-9B4B07AED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A69341A-5ADB-415E-89D9-B3034530E9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0A5C9F-261C-4DE3-8BFC-95534FDF5D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03774-3A97-433E-9E02-031017D0339F}" type="datetimeFigureOut">
              <a:rPr lang="en-CA" smtClean="0"/>
              <a:t>2021-04-27</a:t>
            </a:fld>
            <a:endParaRPr lang="en-CA"/>
          </a:p>
        </p:txBody>
      </p:sp>
      <p:sp>
        <p:nvSpPr>
          <p:cNvPr id="5" name="Footer Placeholder 4">
            <a:extLst>
              <a:ext uri="{FF2B5EF4-FFF2-40B4-BE49-F238E27FC236}">
                <a16:creationId xmlns:a16="http://schemas.microsoft.com/office/drawing/2014/main" id="{49AB273A-1CFA-4D07-897E-E7688567A0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EC517B8-32F1-4B0A-AA6D-3CA00194C1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3B7A8-CDD8-4BED-8593-38901971F1B3}" type="slidenum">
              <a:rPr lang="en-CA" smtClean="0"/>
              <a:t>‹#›</a:t>
            </a:fld>
            <a:endParaRPr lang="en-CA"/>
          </a:p>
        </p:txBody>
      </p:sp>
    </p:spTree>
    <p:extLst>
      <p:ext uri="{BB962C8B-B14F-4D97-AF65-F5344CB8AC3E}">
        <p14:creationId xmlns:p14="http://schemas.microsoft.com/office/powerpoint/2010/main" val="2912802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1C896-8F84-435D-BF57-868A319CE4BA}"/>
              </a:ext>
            </a:extLst>
          </p:cNvPr>
          <p:cNvSpPr>
            <a:spLocks noGrp="1"/>
          </p:cNvSpPr>
          <p:nvPr>
            <p:ph type="ctrTitle"/>
          </p:nvPr>
        </p:nvSpPr>
        <p:spPr>
          <a:xfrm>
            <a:off x="7464612" y="1783959"/>
            <a:ext cx="4087308" cy="2889114"/>
          </a:xfrm>
        </p:spPr>
        <p:txBody>
          <a:bodyPr anchor="b">
            <a:normAutofit fontScale="90000"/>
          </a:bodyPr>
          <a:lstStyle/>
          <a:p>
            <a:pPr algn="l"/>
            <a:r>
              <a:rPr lang="en-US" sz="5400" dirty="0">
                <a:solidFill>
                  <a:srgbClr val="FF0000"/>
                </a:solidFill>
              </a:rPr>
              <a:t>The Charlatan : Business and Advertising Update</a:t>
            </a:r>
            <a:endParaRPr lang="en-CA" sz="5400" dirty="0">
              <a:solidFill>
                <a:srgbClr val="FF0000"/>
              </a:solidFill>
            </a:endParaRPr>
          </a:p>
        </p:txBody>
      </p:sp>
      <p:sp>
        <p:nvSpPr>
          <p:cNvPr id="3" name="Subtitle 2">
            <a:extLst>
              <a:ext uri="{FF2B5EF4-FFF2-40B4-BE49-F238E27FC236}">
                <a16:creationId xmlns:a16="http://schemas.microsoft.com/office/drawing/2014/main" id="{E1150DD3-1E92-4F0D-9D92-023D9EA1C8BC}"/>
              </a:ext>
            </a:extLst>
          </p:cNvPr>
          <p:cNvSpPr>
            <a:spLocks noGrp="1"/>
          </p:cNvSpPr>
          <p:nvPr>
            <p:ph type="subTitle" idx="1"/>
          </p:nvPr>
        </p:nvSpPr>
        <p:spPr>
          <a:xfrm>
            <a:off x="7464612" y="4750893"/>
            <a:ext cx="4087305" cy="1147863"/>
          </a:xfrm>
        </p:spPr>
        <p:txBody>
          <a:bodyPr anchor="t">
            <a:normAutofit/>
          </a:bodyPr>
          <a:lstStyle/>
          <a:p>
            <a:pPr algn="l"/>
            <a:r>
              <a:rPr lang="en-US" sz="2000" dirty="0"/>
              <a:t>Jane A.</a:t>
            </a:r>
            <a:endParaRPr lang="en-CA" sz="2000" dirty="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4EB2DBCF-4AE3-4160-94DA-EA346CBE7775}"/>
              </a:ext>
            </a:extLst>
          </p:cNvPr>
          <p:cNvPicPr>
            <a:picLocks noChangeAspect="1"/>
          </p:cNvPicPr>
          <p:nvPr/>
        </p:nvPicPr>
        <p:blipFill rotWithShape="1">
          <a:blip r:embed="rId2"/>
          <a:srcRect l="21060" r="7968"/>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73491304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FFB958D-080C-450C-AD76-C4BCE5D5D171}"/>
              </a:ext>
            </a:extLst>
          </p:cNvPr>
          <p:cNvSpPr>
            <a:spLocks noGrp="1"/>
          </p:cNvSpPr>
          <p:nvPr>
            <p:ph type="title"/>
          </p:nvPr>
        </p:nvSpPr>
        <p:spPr>
          <a:xfrm>
            <a:off x="838200" y="365126"/>
            <a:ext cx="7757694" cy="1288238"/>
          </a:xfrm>
        </p:spPr>
        <p:txBody>
          <a:bodyPr anchor="b">
            <a:normAutofit/>
          </a:bodyPr>
          <a:lstStyle/>
          <a:p>
            <a:r>
              <a:rPr lang="en-US" dirty="0">
                <a:solidFill>
                  <a:srgbClr val="FF0000"/>
                </a:solidFill>
              </a:rPr>
              <a:t>How the year began…</a:t>
            </a:r>
            <a:endParaRPr lang="en-CA" dirty="0">
              <a:solidFill>
                <a:srgbClr val="FF0000"/>
              </a:solidFill>
            </a:endParaRPr>
          </a:p>
        </p:txBody>
      </p:sp>
      <p:sp>
        <p:nvSpPr>
          <p:cNvPr id="3" name="Content Placeholder 2">
            <a:extLst>
              <a:ext uri="{FF2B5EF4-FFF2-40B4-BE49-F238E27FC236}">
                <a16:creationId xmlns:a16="http://schemas.microsoft.com/office/drawing/2014/main" id="{A00E0101-10DE-4F49-9C7B-5F84E93FA40B}"/>
              </a:ext>
            </a:extLst>
          </p:cNvPr>
          <p:cNvSpPr>
            <a:spLocks noGrp="1"/>
          </p:cNvSpPr>
          <p:nvPr>
            <p:ph idx="1"/>
          </p:nvPr>
        </p:nvSpPr>
        <p:spPr>
          <a:xfrm>
            <a:off x="838198" y="1956390"/>
            <a:ext cx="7322290" cy="3907465"/>
          </a:xfrm>
        </p:spPr>
        <p:txBody>
          <a:bodyPr anchor="t">
            <a:normAutofit/>
          </a:bodyPr>
          <a:lstStyle/>
          <a:p>
            <a:pPr marL="0" indent="0">
              <a:buNone/>
            </a:pPr>
            <a:endParaRPr lang="en-US" sz="2400" dirty="0"/>
          </a:p>
          <a:p>
            <a:pPr marL="0" indent="0">
              <a:buNone/>
            </a:pPr>
            <a:endParaRPr lang="en-US" sz="2400" dirty="0"/>
          </a:p>
          <a:p>
            <a:pPr marL="0" indent="0">
              <a:buNone/>
            </a:pPr>
            <a:r>
              <a:rPr lang="en-US" sz="2400" dirty="0"/>
              <a:t>This fiscal year began on a rough note as the pandemic began right at the start of the year, and production was immediately halted.</a:t>
            </a:r>
          </a:p>
          <a:p>
            <a:pPr marL="0" indent="0">
              <a:buNone/>
            </a:pPr>
            <a:endParaRPr lang="en-US" sz="2400" dirty="0"/>
          </a:p>
          <a:p>
            <a:pPr marL="0" indent="0">
              <a:buNone/>
            </a:pPr>
            <a:r>
              <a:rPr lang="en-US" sz="2400" dirty="0"/>
              <a:t>Remote work was initiated which was at first difficult to navigate but with time, some of the cranks were resolved.</a:t>
            </a:r>
            <a:endParaRPr lang="en-CA" sz="2400" dirty="0"/>
          </a:p>
        </p:txBody>
      </p:sp>
    </p:spTree>
    <p:extLst>
      <p:ext uri="{BB962C8B-B14F-4D97-AF65-F5344CB8AC3E}">
        <p14:creationId xmlns:p14="http://schemas.microsoft.com/office/powerpoint/2010/main" val="19011312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4559BE-22A5-47DD-8DF1-26E5CE2F353E}"/>
              </a:ext>
            </a:extLst>
          </p:cNvPr>
          <p:cNvSpPr>
            <a:spLocks noGrp="1"/>
          </p:cNvSpPr>
          <p:nvPr>
            <p:ph type="title"/>
          </p:nvPr>
        </p:nvSpPr>
        <p:spPr>
          <a:xfrm>
            <a:off x="838200" y="365126"/>
            <a:ext cx="7757694" cy="1288238"/>
          </a:xfrm>
        </p:spPr>
        <p:txBody>
          <a:bodyPr anchor="b">
            <a:normAutofit/>
          </a:bodyPr>
          <a:lstStyle/>
          <a:p>
            <a:r>
              <a:rPr lang="en-US" dirty="0">
                <a:solidFill>
                  <a:srgbClr val="FF0000"/>
                </a:solidFill>
              </a:rPr>
              <a:t>Operational Changes..</a:t>
            </a:r>
            <a:endParaRPr lang="en-CA" dirty="0">
              <a:solidFill>
                <a:srgbClr val="FF0000"/>
              </a:solidFill>
            </a:endParaRPr>
          </a:p>
        </p:txBody>
      </p:sp>
      <p:sp>
        <p:nvSpPr>
          <p:cNvPr id="3" name="Content Placeholder 2">
            <a:extLst>
              <a:ext uri="{FF2B5EF4-FFF2-40B4-BE49-F238E27FC236}">
                <a16:creationId xmlns:a16="http://schemas.microsoft.com/office/drawing/2014/main" id="{A1A2855E-1E0D-4F06-ABB4-3CE2FD37E556}"/>
              </a:ext>
            </a:extLst>
          </p:cNvPr>
          <p:cNvSpPr>
            <a:spLocks noGrp="1"/>
          </p:cNvSpPr>
          <p:nvPr>
            <p:ph idx="1"/>
          </p:nvPr>
        </p:nvSpPr>
        <p:spPr>
          <a:xfrm>
            <a:off x="838198" y="1956390"/>
            <a:ext cx="7322290" cy="3907465"/>
          </a:xfrm>
        </p:spPr>
        <p:txBody>
          <a:bodyPr anchor="t">
            <a:normAutofit fontScale="92500" lnSpcReduction="10000"/>
          </a:bodyPr>
          <a:lstStyle/>
          <a:p>
            <a:endParaRPr lang="en-US" sz="2400" dirty="0"/>
          </a:p>
          <a:p>
            <a:r>
              <a:rPr lang="en-US" sz="2400" dirty="0"/>
              <a:t>As a result of the lockdown, limited access to campus and remote work ,some operational procedures became increasingly lengthier/tedious as our business model was not initially set up for remote work. </a:t>
            </a:r>
          </a:p>
          <a:p>
            <a:endParaRPr lang="en-US" sz="2400" dirty="0"/>
          </a:p>
          <a:p>
            <a:pPr marL="0" indent="0">
              <a:buNone/>
            </a:pPr>
            <a:r>
              <a:rPr lang="en-US" sz="2400" dirty="0"/>
              <a:t>  Although it took some time to adjust, the procedures had to change, and they eventually did. One of the changes was the fact that for the first time in Charlatan’s history, we  began to pay  our employees and some of our vendors via EFT instead of cheques. We were also able to change our accounting/bookkeeping procedures to suit remote work.</a:t>
            </a:r>
            <a:endParaRPr lang="en-CA" sz="2400" dirty="0"/>
          </a:p>
        </p:txBody>
      </p:sp>
    </p:spTree>
    <p:extLst>
      <p:ext uri="{BB962C8B-B14F-4D97-AF65-F5344CB8AC3E}">
        <p14:creationId xmlns:p14="http://schemas.microsoft.com/office/powerpoint/2010/main" val="332971952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832D20-093E-4A91-A4BC-0096A30C0245}"/>
              </a:ext>
            </a:extLst>
          </p:cNvPr>
          <p:cNvSpPr>
            <a:spLocks noGrp="1"/>
          </p:cNvSpPr>
          <p:nvPr>
            <p:ph type="title"/>
          </p:nvPr>
        </p:nvSpPr>
        <p:spPr>
          <a:xfrm>
            <a:off x="2311147" y="365760"/>
            <a:ext cx="7569706" cy="1288238"/>
          </a:xfrm>
        </p:spPr>
        <p:txBody>
          <a:bodyPr anchor="ctr">
            <a:normAutofit/>
          </a:bodyPr>
          <a:lstStyle/>
          <a:p>
            <a:pPr algn="ctr"/>
            <a:r>
              <a:rPr lang="en-US" dirty="0">
                <a:solidFill>
                  <a:srgbClr val="FF0000"/>
                </a:solidFill>
              </a:rPr>
              <a:t>Advertising</a:t>
            </a:r>
            <a:endParaRPr lang="en-CA" dirty="0">
              <a:solidFill>
                <a:srgbClr val="FF0000"/>
              </a:solidFill>
            </a:endParaRPr>
          </a:p>
        </p:txBody>
      </p:sp>
      <p:sp>
        <p:nvSpPr>
          <p:cNvPr id="3" name="Content Placeholder 2">
            <a:extLst>
              <a:ext uri="{FF2B5EF4-FFF2-40B4-BE49-F238E27FC236}">
                <a16:creationId xmlns:a16="http://schemas.microsoft.com/office/drawing/2014/main" id="{337BC5A3-0A76-4F49-93F5-CA6A0FC45824}"/>
              </a:ext>
            </a:extLst>
          </p:cNvPr>
          <p:cNvSpPr>
            <a:spLocks noGrp="1"/>
          </p:cNvSpPr>
          <p:nvPr>
            <p:ph idx="1"/>
          </p:nvPr>
        </p:nvSpPr>
        <p:spPr>
          <a:xfrm>
            <a:off x="2165569" y="1956816"/>
            <a:ext cx="7860863" cy="4024884"/>
          </a:xfrm>
        </p:spPr>
        <p:txBody>
          <a:bodyPr anchor="t">
            <a:normAutofit/>
          </a:bodyPr>
          <a:lstStyle/>
          <a:p>
            <a:pPr marL="0" indent="0">
              <a:buNone/>
            </a:pPr>
            <a:endParaRPr lang="en-US" sz="2400" dirty="0"/>
          </a:p>
          <a:p>
            <a:pPr marL="0" indent="0">
              <a:buNone/>
            </a:pPr>
            <a:endParaRPr lang="en-US" sz="2400" dirty="0"/>
          </a:p>
          <a:p>
            <a:pPr marL="0" indent="0">
              <a:buNone/>
            </a:pPr>
            <a:r>
              <a:rPr lang="en-US" sz="2400" dirty="0"/>
              <a:t>In 2019/2020 we made an estimated total of </a:t>
            </a:r>
            <a:r>
              <a:rPr lang="en-US" sz="2400" dirty="0">
                <a:solidFill>
                  <a:srgbClr val="FF0000"/>
                </a:solidFill>
              </a:rPr>
              <a:t>$12, 500 </a:t>
            </a:r>
            <a:r>
              <a:rPr lang="en-US" sz="2400" dirty="0"/>
              <a:t>from advertising sales. </a:t>
            </a:r>
          </a:p>
          <a:p>
            <a:pPr marL="0" indent="0">
              <a:buNone/>
            </a:pPr>
            <a:endParaRPr lang="en-US" sz="2400" dirty="0"/>
          </a:p>
          <a:p>
            <a:pPr marL="0" indent="0">
              <a:buNone/>
            </a:pPr>
            <a:r>
              <a:rPr lang="en-US" sz="2400" dirty="0"/>
              <a:t>In 2020/2021 that dropped to an estimated total of about </a:t>
            </a:r>
            <a:r>
              <a:rPr lang="en-US" sz="2400" dirty="0">
                <a:solidFill>
                  <a:srgbClr val="FF0000"/>
                </a:solidFill>
              </a:rPr>
              <a:t>$5,588.2</a:t>
            </a:r>
          </a:p>
          <a:p>
            <a:pPr marL="0" indent="0">
              <a:buNone/>
            </a:pPr>
            <a:endParaRPr lang="en-US" sz="2400" dirty="0">
              <a:solidFill>
                <a:srgbClr val="FF0000"/>
              </a:solidFill>
            </a:endParaRPr>
          </a:p>
          <a:p>
            <a:pPr marL="0" indent="0">
              <a:buNone/>
            </a:pPr>
            <a:endParaRPr lang="en-CA" sz="2400" dirty="0"/>
          </a:p>
        </p:txBody>
      </p:sp>
    </p:spTree>
    <p:extLst>
      <p:ext uri="{BB962C8B-B14F-4D97-AF65-F5344CB8AC3E}">
        <p14:creationId xmlns:p14="http://schemas.microsoft.com/office/powerpoint/2010/main" val="100532554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EBB4475-F851-48C5-8F77-F3C95CCCC2C9}"/>
              </a:ext>
            </a:extLst>
          </p:cNvPr>
          <p:cNvSpPr>
            <a:spLocks noGrp="1"/>
          </p:cNvSpPr>
          <p:nvPr>
            <p:ph type="title"/>
          </p:nvPr>
        </p:nvSpPr>
        <p:spPr>
          <a:xfrm>
            <a:off x="838200" y="365126"/>
            <a:ext cx="7757694" cy="1288238"/>
          </a:xfrm>
        </p:spPr>
        <p:txBody>
          <a:bodyPr anchor="b">
            <a:normAutofit/>
          </a:bodyPr>
          <a:lstStyle/>
          <a:p>
            <a:r>
              <a:rPr lang="en-US" dirty="0">
                <a:solidFill>
                  <a:srgbClr val="FF0000"/>
                </a:solidFill>
              </a:rPr>
              <a:t>Advertising continued</a:t>
            </a:r>
            <a:endParaRPr lang="en-CA" dirty="0">
              <a:solidFill>
                <a:srgbClr val="FF0000"/>
              </a:solidFill>
            </a:endParaRPr>
          </a:p>
        </p:txBody>
      </p:sp>
      <p:sp>
        <p:nvSpPr>
          <p:cNvPr id="3" name="Content Placeholder 2">
            <a:extLst>
              <a:ext uri="{FF2B5EF4-FFF2-40B4-BE49-F238E27FC236}">
                <a16:creationId xmlns:a16="http://schemas.microsoft.com/office/drawing/2014/main" id="{09A5C1E5-B760-4966-826F-B5D341AF1027}"/>
              </a:ext>
            </a:extLst>
          </p:cNvPr>
          <p:cNvSpPr>
            <a:spLocks noGrp="1"/>
          </p:cNvSpPr>
          <p:nvPr>
            <p:ph idx="1"/>
          </p:nvPr>
        </p:nvSpPr>
        <p:spPr>
          <a:xfrm>
            <a:off x="838198" y="1956390"/>
            <a:ext cx="7322290" cy="3907465"/>
          </a:xfrm>
        </p:spPr>
        <p:txBody>
          <a:bodyPr anchor="t">
            <a:normAutofit fontScale="92500" lnSpcReduction="10000"/>
          </a:bodyPr>
          <a:lstStyle/>
          <a:p>
            <a:r>
              <a:rPr lang="en-CA" sz="2400" dirty="0"/>
              <a:t>This was due to a few factors. Majorly the halt in production. Our physical copies provide us with more ad space  and a higher cost per unit. With the halt in production, we were bound to see a drop. </a:t>
            </a:r>
          </a:p>
          <a:p>
            <a:endParaRPr lang="en-CA" sz="2400" dirty="0"/>
          </a:p>
          <a:p>
            <a:r>
              <a:rPr lang="en-CA" sz="2400" dirty="0"/>
              <a:t>Another reason is due to the fact that with campus closure, come of our more frequent advertisers which are on campus, were out of the office and events that would usually be advertised (</a:t>
            </a:r>
            <a:r>
              <a:rPr lang="en-CA" sz="2400" dirty="0" err="1"/>
              <a:t>e.g</a:t>
            </a:r>
            <a:r>
              <a:rPr lang="en-CA" sz="2400" dirty="0"/>
              <a:t> panda games)did not take place. and on the flip side, we saw new ads from on-campus and off-campus clients who had become more active as a result of  the pandemic (</a:t>
            </a:r>
            <a:r>
              <a:rPr lang="en-CA" sz="2400" dirty="0" err="1"/>
              <a:t>e.g</a:t>
            </a:r>
            <a:r>
              <a:rPr lang="en-CA" sz="2400" dirty="0"/>
              <a:t> campus safety.)</a:t>
            </a:r>
          </a:p>
        </p:txBody>
      </p:sp>
    </p:spTree>
    <p:extLst>
      <p:ext uri="{BB962C8B-B14F-4D97-AF65-F5344CB8AC3E}">
        <p14:creationId xmlns:p14="http://schemas.microsoft.com/office/powerpoint/2010/main" val="112204669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CB5DFCDA-694D-4637-8E9B-038575194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952075" cy="6858000"/>
          </a:xfrm>
          <a:custGeom>
            <a:avLst/>
            <a:gdLst>
              <a:gd name="connsiteX0" fmla="*/ 9952075 w 9952075"/>
              <a:gd name="connsiteY0" fmla="*/ 6858000 h 6858000"/>
              <a:gd name="connsiteX1" fmla="*/ 108694 w 9952075"/>
              <a:gd name="connsiteY1" fmla="*/ 6858000 h 6858000"/>
              <a:gd name="connsiteX2" fmla="*/ 79127 w 9952075"/>
              <a:gd name="connsiteY2" fmla="*/ 6681235 h 6858000"/>
              <a:gd name="connsiteX3" fmla="*/ 0 w 9952075"/>
              <a:gd name="connsiteY3" fmla="*/ 5565888 h 6858000"/>
              <a:gd name="connsiteX4" fmla="*/ 2190696 w 9952075"/>
              <a:gd name="connsiteY4" fmla="*/ 145339 h 6858000"/>
              <a:gd name="connsiteX5" fmla="*/ 2339431 w 9952075"/>
              <a:gd name="connsiteY5" fmla="*/ 0 h 6858000"/>
              <a:gd name="connsiteX6" fmla="*/ 9952075 w 9952075"/>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52075" h="6858000">
                <a:moveTo>
                  <a:pt x="9952075"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9952075"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E4DB276E-BFF1-43F5-AB90-7ABA4B9A9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9652017" cy="6858000"/>
          </a:xfrm>
          <a:custGeom>
            <a:avLst/>
            <a:gdLst>
              <a:gd name="connsiteX0" fmla="*/ 9652017 w 9652017"/>
              <a:gd name="connsiteY0" fmla="*/ 6858000 h 6858000"/>
              <a:gd name="connsiteX1" fmla="*/ 112827 w 9652017"/>
              <a:gd name="connsiteY1" fmla="*/ 6858000 h 6858000"/>
              <a:gd name="connsiteX2" fmla="*/ 76084 w 9652017"/>
              <a:gd name="connsiteY2" fmla="*/ 6638337 h 6858000"/>
              <a:gd name="connsiteX3" fmla="*/ 0 w 9652017"/>
              <a:gd name="connsiteY3" fmla="*/ 5565888 h 6858000"/>
              <a:gd name="connsiteX4" fmla="*/ 2157501 w 9652017"/>
              <a:gd name="connsiteY4" fmla="*/ 301488 h 6858000"/>
              <a:gd name="connsiteX5" fmla="*/ 2472310 w 9652017"/>
              <a:gd name="connsiteY5" fmla="*/ 0 h 6858000"/>
              <a:gd name="connsiteX6" fmla="*/ 9652017 w 9652017"/>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52017" h="6858000">
                <a:moveTo>
                  <a:pt x="9652017" y="6858000"/>
                </a:moveTo>
                <a:lnTo>
                  <a:pt x="112827" y="6858000"/>
                </a:lnTo>
                <a:lnTo>
                  <a:pt x="76084" y="6638337"/>
                </a:lnTo>
                <a:cubicBezTo>
                  <a:pt x="25944" y="6288079"/>
                  <a:pt x="0" y="5930014"/>
                  <a:pt x="0" y="5565888"/>
                </a:cubicBezTo>
                <a:cubicBezTo>
                  <a:pt x="0" y="3514654"/>
                  <a:pt x="823309" y="1655711"/>
                  <a:pt x="2157501" y="301488"/>
                </a:cubicBezTo>
                <a:lnTo>
                  <a:pt x="2472310" y="0"/>
                </a:lnTo>
                <a:lnTo>
                  <a:pt x="9652017" y="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B800B12-84F7-498D-9951-A1467280A77F}"/>
              </a:ext>
            </a:extLst>
          </p:cNvPr>
          <p:cNvSpPr>
            <a:spLocks noGrp="1"/>
          </p:cNvSpPr>
          <p:nvPr>
            <p:ph type="title"/>
          </p:nvPr>
        </p:nvSpPr>
        <p:spPr>
          <a:xfrm>
            <a:off x="838200" y="365126"/>
            <a:ext cx="7757694" cy="1288238"/>
          </a:xfrm>
        </p:spPr>
        <p:txBody>
          <a:bodyPr anchor="b">
            <a:normAutofit/>
          </a:bodyPr>
          <a:lstStyle/>
          <a:p>
            <a:r>
              <a:rPr lang="en-US" dirty="0">
                <a:solidFill>
                  <a:srgbClr val="FF0000"/>
                </a:solidFill>
              </a:rPr>
              <a:t>The verdict</a:t>
            </a:r>
            <a:endParaRPr lang="en-CA" dirty="0">
              <a:solidFill>
                <a:srgbClr val="FF0000"/>
              </a:solidFill>
            </a:endParaRPr>
          </a:p>
        </p:txBody>
      </p:sp>
      <p:sp>
        <p:nvSpPr>
          <p:cNvPr id="3" name="Content Placeholder 2">
            <a:extLst>
              <a:ext uri="{FF2B5EF4-FFF2-40B4-BE49-F238E27FC236}">
                <a16:creationId xmlns:a16="http://schemas.microsoft.com/office/drawing/2014/main" id="{FF8F9968-CE17-477D-BDAD-76D431A20673}"/>
              </a:ext>
            </a:extLst>
          </p:cNvPr>
          <p:cNvSpPr>
            <a:spLocks noGrp="1"/>
          </p:cNvSpPr>
          <p:nvPr>
            <p:ph idx="1"/>
          </p:nvPr>
        </p:nvSpPr>
        <p:spPr>
          <a:xfrm>
            <a:off x="838198" y="1956390"/>
            <a:ext cx="7322290" cy="3907465"/>
          </a:xfrm>
        </p:spPr>
        <p:txBody>
          <a:bodyPr anchor="t">
            <a:normAutofit/>
          </a:bodyPr>
          <a:lstStyle/>
          <a:p>
            <a:endParaRPr lang="en-US" sz="2400" dirty="0"/>
          </a:p>
          <a:p>
            <a:r>
              <a:rPr lang="en-US" sz="2400" dirty="0"/>
              <a:t>Despite the drop in advertising  sales,  we saved  some money as you will see from the financial report, on operational costs from us not being in the office, as well as printing costs.</a:t>
            </a:r>
          </a:p>
          <a:p>
            <a:endParaRPr lang="en-US" sz="2400" dirty="0"/>
          </a:p>
          <a:p>
            <a:r>
              <a:rPr lang="en-US" sz="2400" dirty="0"/>
              <a:t>As a result, the board has decided to take back the Advertising/Office Manager position to a full-time position so that the Advertising Manager has more tine to seek new advertising clients.</a:t>
            </a:r>
            <a:endParaRPr lang="en-CA" sz="2400" dirty="0"/>
          </a:p>
        </p:txBody>
      </p:sp>
    </p:spTree>
    <p:extLst>
      <p:ext uri="{BB962C8B-B14F-4D97-AF65-F5344CB8AC3E}">
        <p14:creationId xmlns:p14="http://schemas.microsoft.com/office/powerpoint/2010/main" val="184944210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E38E405-2369-4966-AD00-15562C185689}"/>
              </a:ext>
            </a:extLst>
          </p:cNvPr>
          <p:cNvSpPr>
            <a:spLocks noGrp="1"/>
          </p:cNvSpPr>
          <p:nvPr>
            <p:ph type="ctrTitle"/>
          </p:nvPr>
        </p:nvSpPr>
        <p:spPr/>
        <p:txBody>
          <a:bodyPr/>
          <a:lstStyle/>
          <a:p>
            <a:r>
              <a:rPr lang="en-US" dirty="0">
                <a:solidFill>
                  <a:srgbClr val="FF0000"/>
                </a:solidFill>
              </a:rPr>
              <a:t>Questions?</a:t>
            </a:r>
            <a:endParaRPr lang="en-CA" dirty="0">
              <a:solidFill>
                <a:srgbClr val="FF0000"/>
              </a:solidFill>
            </a:endParaRPr>
          </a:p>
        </p:txBody>
      </p:sp>
    </p:spTree>
    <p:extLst>
      <p:ext uri="{BB962C8B-B14F-4D97-AF65-F5344CB8AC3E}">
        <p14:creationId xmlns:p14="http://schemas.microsoft.com/office/powerpoint/2010/main" val="177741008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402</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Charlatan : Business and Advertising Update</vt:lpstr>
      <vt:lpstr>How the year began…</vt:lpstr>
      <vt:lpstr>Operational Changes..</vt:lpstr>
      <vt:lpstr>Advertising</vt:lpstr>
      <vt:lpstr>Advertising continued</vt:lpstr>
      <vt:lpstr>The verdict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Charlatan : Business and Advertising Update</dc:title>
  <dc:creator>Aisekhalaye, Jane</dc:creator>
  <cp:lastModifiedBy>Aisekhalaye, Jane</cp:lastModifiedBy>
  <cp:revision>10</cp:revision>
  <dcterms:created xsi:type="dcterms:W3CDTF">2021-04-28T00:01:32Z</dcterms:created>
  <dcterms:modified xsi:type="dcterms:W3CDTF">2021-04-28T01:57:09Z</dcterms:modified>
</cp:coreProperties>
</file>